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6"/>
  </p:notesMasterIdLst>
  <p:sldIdLst>
    <p:sldId id="1938" r:id="rId2"/>
    <p:sldId id="1935" r:id="rId3"/>
    <p:sldId id="1940" r:id="rId4"/>
    <p:sldId id="1877" r:id="rId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042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915F59B-C668-4011-983E-F315D5C6132D}" type="datetimeFigureOut">
              <a:rPr lang="en-GB" smtClean="0"/>
              <a:t>15/03/2023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E98F99F9-2769-4C52-8EE2-7278119F0A1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94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11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900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07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rtlCol="0" anchor="t">
            <a:noAutofit/>
          </a:bodyPr>
          <a:lstStyle>
            <a:lvl1pPr>
              <a:defRPr lang="en-GB" sz="54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en-GB"/>
            </a:defPPr>
          </a:lstStyle>
          <a:p>
            <a:pPr algn="ctr" rtl="0"/>
            <a:endParaRPr lang="en-GB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en-GB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en-GB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en-GB"/>
            </a:defPPr>
          </a:lstStyle>
          <a:p>
            <a:pPr algn="ctr" rtl="0"/>
            <a:endParaRPr lang="en-GB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en-GB"/>
            </a:defPPr>
          </a:lstStyle>
          <a:p>
            <a:pPr algn="ctr" rtl="0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 rtlCol="0">
            <a:noAutofit/>
          </a:bodyPr>
          <a:lstStyle>
            <a:lvl1pPr>
              <a:defRPr lang="en-GB"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Click icon to add media</a:t>
            </a:r>
            <a:endParaRPr lang="en-GB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rmAutofit/>
          </a:bodyPr>
          <a:lstStyle>
            <a:lvl1pPr algn="ctr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GB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en-GB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en-GB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en-GB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en-GB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en-GB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en-GB"/>
            </a:defPPr>
          </a:lstStyle>
          <a:p>
            <a:pPr algn="ctr" rtl="0"/>
            <a:endParaRPr lang="en-GB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en-GB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en-GB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en-GB"/>
            </a:defPPr>
          </a:lstStyle>
          <a:p>
            <a:pPr algn="ctr" rtl="0"/>
            <a:endParaRPr lang="en-GB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GB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en-GB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en-GB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en-GB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en-GB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 rtl="0">
              <a:lnSpc>
                <a:spcPct val="150000"/>
              </a:lnSpc>
            </a:pPr>
            <a:r>
              <a:rPr lang="en-GB" sz="22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en-GB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/>
              <a:t>Click to edit Master text styles</a:t>
            </a:r>
          </a:p>
        </p:txBody>
      </p: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en-GB"/>
            </a:defPPr>
          </a:lstStyle>
          <a:p>
            <a:pPr algn="ctr" rtl="0"/>
            <a:endParaRPr lang="en-GB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en-GB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en-GB"/>
            </a:defPPr>
          </a:lstStyle>
          <a:p>
            <a:pPr algn="ctr" rtl="0"/>
            <a:endParaRPr lang="en-GB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en-GB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en-GB"/>
            </a:defPPr>
          </a:lstStyle>
          <a:p>
            <a:pPr algn="ctr" rtl="0"/>
            <a:endParaRPr lang="en-GB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en-GB" sz="3200" b="1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en-GB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1BC2EDA-D519-4F34-BF3F-BFFF500F4B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lang="en-GB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GB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GB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GB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en-GB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Task 4 - Halloween Candy Data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216" y="4718081"/>
            <a:ext cx="4591906" cy="1024128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Tara Durham</a:t>
            </a:r>
          </a:p>
        </p:txBody>
      </p:sp>
      <p:pic>
        <p:nvPicPr>
          <p:cNvPr id="21" name="Picture Placeholder 10" descr="Overwhelmed monster picture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Project Preparation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F4DABC-776E-129B-FA8C-661326A7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6844" y="1299117"/>
            <a:ext cx="3368394" cy="87693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What data is relevant to answer the questions?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GB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</a:t>
            </a:fld>
            <a:endParaRPr lang="en-GB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5E002B9-1371-5446-B28E-35494615525D}"/>
              </a:ext>
            </a:extLst>
          </p:cNvPr>
          <p:cNvSpPr txBox="1">
            <a:spLocks/>
          </p:cNvSpPr>
          <p:nvPr/>
        </p:nvSpPr>
        <p:spPr>
          <a:xfrm>
            <a:off x="7393996" y="1299117"/>
            <a:ext cx="3368394" cy="8769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sz="2200" b="1" kern="120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5CDF89A-1081-5F9D-3F72-0D51B464F2A1}"/>
              </a:ext>
            </a:extLst>
          </p:cNvPr>
          <p:cNvSpPr txBox="1">
            <a:spLocks/>
          </p:cNvSpPr>
          <p:nvPr/>
        </p:nvSpPr>
        <p:spPr>
          <a:xfrm>
            <a:off x="7210146" y="1299117"/>
            <a:ext cx="3368394" cy="8769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sz="2200" b="1" kern="120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 review and conceptualisation: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DF0FD-0FEB-9633-037F-39486C30A442}"/>
              </a:ext>
            </a:extLst>
          </p:cNvPr>
          <p:cNvSpPr txBox="1"/>
          <p:nvPr/>
        </p:nvSpPr>
        <p:spPr>
          <a:xfrm>
            <a:off x="1111014" y="2331689"/>
            <a:ext cx="372005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What is the </a:t>
            </a:r>
            <a:r>
              <a:rPr lang="en-GB" sz="1400" dirty="0">
                <a:highlight>
                  <a:srgbClr val="FFFF00"/>
                </a:highlight>
              </a:rPr>
              <a:t>total number of candy ratings</a:t>
            </a:r>
            <a:r>
              <a:rPr lang="en-GB" sz="1400" dirty="0"/>
              <a:t> given across the </a:t>
            </a:r>
            <a:r>
              <a:rPr lang="en-GB" sz="1400" dirty="0">
                <a:highlight>
                  <a:srgbClr val="FFFF00"/>
                </a:highlight>
              </a:rPr>
              <a:t>three years</a:t>
            </a:r>
            <a:r>
              <a:rPr lang="en-GB" sz="1400" dirty="0"/>
              <a:t>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What was the </a:t>
            </a:r>
            <a:r>
              <a:rPr lang="en-GB" sz="1400" dirty="0">
                <a:highlight>
                  <a:srgbClr val="FFFF00"/>
                </a:highlight>
              </a:rPr>
              <a:t>average age </a:t>
            </a:r>
            <a:r>
              <a:rPr lang="en-GB" sz="1400" dirty="0"/>
              <a:t>of people who are </a:t>
            </a:r>
            <a:r>
              <a:rPr lang="en-GB" sz="1400" dirty="0">
                <a:highlight>
                  <a:srgbClr val="FFFF00"/>
                </a:highlight>
              </a:rPr>
              <a:t>going out </a:t>
            </a:r>
            <a:r>
              <a:rPr lang="en-GB" sz="1400" dirty="0"/>
              <a:t>trick or treating?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What was the average age of people who are not going trick or treating?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For each of </a:t>
            </a:r>
            <a:r>
              <a:rPr lang="en-GB" sz="1400" dirty="0">
                <a:highlight>
                  <a:srgbClr val="FFFF00"/>
                </a:highlight>
              </a:rPr>
              <a:t>joy, despair and meh</a:t>
            </a:r>
            <a:r>
              <a:rPr lang="en-GB" sz="1400" dirty="0"/>
              <a:t>, which </a:t>
            </a:r>
            <a:r>
              <a:rPr lang="en-GB" sz="1400" dirty="0">
                <a:highlight>
                  <a:srgbClr val="FFFF00"/>
                </a:highlight>
              </a:rPr>
              <a:t>candy bar</a:t>
            </a:r>
            <a:r>
              <a:rPr lang="en-GB" sz="1400" dirty="0"/>
              <a:t> received the most of these ratings?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How many people rated </a:t>
            </a:r>
            <a:r>
              <a:rPr lang="en-GB" sz="1400" dirty="0">
                <a:highlight>
                  <a:srgbClr val="FFFF00"/>
                </a:highlight>
              </a:rPr>
              <a:t>Starburst</a:t>
            </a:r>
            <a:r>
              <a:rPr lang="en-GB" sz="1400" dirty="0"/>
              <a:t> as despair?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What was the most popular candy bar by this rating system for each </a:t>
            </a:r>
            <a:r>
              <a:rPr lang="en-GB" sz="1400" dirty="0">
                <a:highlight>
                  <a:srgbClr val="FFFF00"/>
                </a:highlight>
              </a:rPr>
              <a:t>gender</a:t>
            </a:r>
            <a:r>
              <a:rPr lang="en-GB" sz="1400" dirty="0"/>
              <a:t> in the dataset 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What was the most popular </a:t>
            </a:r>
            <a:r>
              <a:rPr lang="en-GB" sz="1400" dirty="0">
                <a:highlight>
                  <a:srgbClr val="FFFF00"/>
                </a:highlight>
              </a:rPr>
              <a:t>candy bar</a:t>
            </a:r>
            <a:r>
              <a:rPr lang="en-GB" sz="1400" dirty="0"/>
              <a:t> in each year?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What was the most popular candy bar by this rating for people in US, Canada, UK, and all other </a:t>
            </a:r>
            <a:r>
              <a:rPr lang="en-GB" sz="1400" dirty="0">
                <a:highlight>
                  <a:srgbClr val="FFFF00"/>
                </a:highlight>
              </a:rPr>
              <a:t>countries</a:t>
            </a:r>
            <a:r>
              <a:rPr lang="en-GB" sz="1400" dirty="0"/>
              <a:t>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D40835-2929-456D-328E-3572EE368E2A}"/>
              </a:ext>
            </a:extLst>
          </p:cNvPr>
          <p:cNvSpPr/>
          <p:nvPr/>
        </p:nvSpPr>
        <p:spPr>
          <a:xfrm>
            <a:off x="5988599" y="3066585"/>
            <a:ext cx="1442952" cy="7486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13F42C-598B-68E1-EB73-222D506709E2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7412598" y="3428999"/>
            <a:ext cx="4605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0C277D4-DD15-2AFB-8EE1-50DFE5C33423}"/>
              </a:ext>
            </a:extLst>
          </p:cNvPr>
          <p:cNvSpPr/>
          <p:nvPr/>
        </p:nvSpPr>
        <p:spPr>
          <a:xfrm>
            <a:off x="7873151" y="3054656"/>
            <a:ext cx="1442956" cy="7486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pivot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1576AD-DDF3-25E7-0407-1AEBE34FC582}"/>
              </a:ext>
            </a:extLst>
          </p:cNvPr>
          <p:cNvSpPr/>
          <p:nvPr/>
        </p:nvSpPr>
        <p:spPr>
          <a:xfrm>
            <a:off x="9757707" y="3066583"/>
            <a:ext cx="1442958" cy="7486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rbind.fill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64DE04C9-AA07-9D00-A65A-3B3F2E867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903" y="4189613"/>
            <a:ext cx="6172676" cy="234964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9D31E5-9461-3FCA-D4D9-144CCE31BEB9}"/>
              </a:ext>
            </a:extLst>
          </p:cNvPr>
          <p:cNvCxnSpPr>
            <a:cxnSpLocks/>
          </p:cNvCxnSpPr>
          <p:nvPr/>
        </p:nvCxnSpPr>
        <p:spPr>
          <a:xfrm>
            <a:off x="9297154" y="3440926"/>
            <a:ext cx="4605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A9A9548-96F7-4FCE-4017-1320F76300A0}"/>
              </a:ext>
            </a:extLst>
          </p:cNvPr>
          <p:cNvSpPr/>
          <p:nvPr/>
        </p:nvSpPr>
        <p:spPr>
          <a:xfrm>
            <a:off x="9757707" y="2153280"/>
            <a:ext cx="1442958" cy="748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join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746E347-8A99-2FCC-C907-7D3DABBEEDA0}"/>
              </a:ext>
            </a:extLst>
          </p:cNvPr>
          <p:cNvSpPr/>
          <p:nvPr/>
        </p:nvSpPr>
        <p:spPr>
          <a:xfrm>
            <a:off x="9757707" y="1326558"/>
            <a:ext cx="1442958" cy="748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merge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690E57-F1F4-4D58-76F7-A1DD7E4DE140}"/>
              </a:ext>
            </a:extLst>
          </p:cNvPr>
          <p:cNvSpPr/>
          <p:nvPr/>
        </p:nvSpPr>
        <p:spPr>
          <a:xfrm>
            <a:off x="9757707" y="518763"/>
            <a:ext cx="1442958" cy="748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reshape</a:t>
            </a:r>
          </a:p>
        </p:txBody>
      </p:sp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621E46E-FD89-6299-1F96-96AF9571BAB0}"/>
              </a:ext>
            </a:extLst>
          </p:cNvPr>
          <p:cNvSpPr txBox="1">
            <a:spLocks/>
          </p:cNvSpPr>
          <p:nvPr/>
        </p:nvSpPr>
        <p:spPr>
          <a:xfrm>
            <a:off x="521208" y="566928"/>
            <a:ext cx="11119104" cy="6400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GB"/>
            </a:defPPr>
            <a:lvl1pPr algn="l" defTabSz="914400" rtl="0" eaLnBrk="1" latinLnBrk="0" hangingPunct="1">
              <a:spcBef>
                <a:spcPct val="0"/>
              </a:spcBef>
              <a:buNone/>
              <a:defRPr lang="en-GB" sz="3200" b="1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Cleaning Steps &amp;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8922C-B624-08E6-DC80-1AFF786B74D9}"/>
              </a:ext>
            </a:extLst>
          </p:cNvPr>
          <p:cNvSpPr txBox="1"/>
          <p:nvPr/>
        </p:nvSpPr>
        <p:spPr>
          <a:xfrm>
            <a:off x="6430536" y="2605477"/>
            <a:ext cx="59473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meh, country &amp; gender 2015 survey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removing NAs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group_by and plyr problems </a:t>
            </a:r>
          </a:p>
          <a:p>
            <a:endParaRPr lang="en-GB" dirty="0"/>
          </a:p>
        </p:txBody>
      </p:sp>
      <p:pic>
        <p:nvPicPr>
          <p:cNvPr id="6" name="Picture 5" descr="A close-up of a snake&#10;&#10;Description automatically generated with low confidence">
            <a:extLst>
              <a:ext uri="{FF2B5EF4-FFF2-40B4-BE49-F238E27FC236}">
                <a16:creationId xmlns:a16="http://schemas.microsoft.com/office/drawing/2014/main" id="{3636AD16-EA31-8717-0EED-41EBAE767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10" y="5605037"/>
            <a:ext cx="2242741" cy="1241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15A64EA-FD17-F674-FD32-F3C20BC0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8" y="1741539"/>
            <a:ext cx="5372850" cy="3915321"/>
          </a:xfrm>
          <a:prstGeom prst="rect">
            <a:avLst/>
          </a:prstGeom>
          <a:effectLst>
            <a:glow>
              <a:schemeClr val="accent1"/>
            </a:glow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332076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621E46E-FD89-6299-1F96-96AF9571BAB0}"/>
              </a:ext>
            </a:extLst>
          </p:cNvPr>
          <p:cNvSpPr txBox="1">
            <a:spLocks/>
          </p:cNvSpPr>
          <p:nvPr/>
        </p:nvSpPr>
        <p:spPr>
          <a:xfrm>
            <a:off x="521208" y="566928"/>
            <a:ext cx="11119104" cy="6400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GB"/>
            </a:defPPr>
            <a:lvl1pPr algn="l" defTabSz="914400" rtl="0" eaLnBrk="1" latinLnBrk="0" hangingPunct="1">
              <a:spcBef>
                <a:spcPct val="0"/>
              </a:spcBef>
              <a:buNone/>
              <a:defRPr lang="en-GB" sz="3200" b="1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Visualisations &amp; Findings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8DE2A7-7416-57A1-AD60-6AB0A9988932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6080760" y="566928"/>
            <a:ext cx="253133" cy="64008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12B0ADD7-138E-1D69-7382-285B6B74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704" y="1345953"/>
            <a:ext cx="8466377" cy="50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716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041_TF23161501_Win32" id="{13FE30C4-9D62-4E30-9AE4-27F7129E2BAB}" vid="{882F634E-7D1E-45C8-B4F8-78389801D1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Feeling overwhelmed</Template>
  <TotalTime>2344</TotalTime>
  <Words>183</Words>
  <Application>Microsoft Office PowerPoint</Application>
  <PresentationFormat>Widescreen</PresentationFormat>
  <Paragraphs>29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Segoe UI</vt:lpstr>
      <vt:lpstr>Segoe UI Semibold</vt:lpstr>
      <vt:lpstr>powerpoint tutorial</vt:lpstr>
      <vt:lpstr>Task 4 - Halloween Candy Data</vt:lpstr>
      <vt:lpstr>Project Preparation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4 - Halloween Candy Data</dc:title>
  <dc:creator>Tara Durham</dc:creator>
  <cp:lastModifiedBy>Tara Durham</cp:lastModifiedBy>
  <cp:revision>38</cp:revision>
  <dcterms:created xsi:type="dcterms:W3CDTF">2023-03-14T23:45:25Z</dcterms:created>
  <dcterms:modified xsi:type="dcterms:W3CDTF">2023-03-16T19:38:51Z</dcterms:modified>
</cp:coreProperties>
</file>